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5/25/2015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5/25/2015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5/25/2015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5/25/2015</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5/25/2015</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5/25/2015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5/25/2015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685800"/>
            <a:ext cx="6477000" cy="1828800"/>
          </a:xfrm>
        </p:spPr>
        <p:txBody>
          <a:bodyPr>
            <a:normAutofit fontScale="90000"/>
          </a:bodyPr>
          <a:lstStyle/>
          <a:p>
            <a:r>
              <a:rPr lang="en-US" dirty="0" smtClean="0"/>
              <a:t>Nigerian Entrepreneurial Environment</a:t>
            </a:r>
            <a:endParaRPr lang="en-US" dirty="0"/>
          </a:p>
        </p:txBody>
      </p:sp>
      <p:sp>
        <p:nvSpPr>
          <p:cNvPr id="3" name="Subtitle 2"/>
          <p:cNvSpPr>
            <a:spLocks noGrp="1"/>
          </p:cNvSpPr>
          <p:nvPr>
            <p:ph type="subTitle" idx="1"/>
          </p:nvPr>
        </p:nvSpPr>
        <p:spPr>
          <a:xfrm>
            <a:off x="2438400" y="3810000"/>
            <a:ext cx="6705600" cy="1935237"/>
          </a:xfrm>
        </p:spPr>
        <p:txBody>
          <a:bodyPr>
            <a:noAutofit/>
          </a:bodyPr>
          <a:lstStyle/>
          <a:p>
            <a:pPr algn="ctr"/>
            <a:r>
              <a:rPr lang="en-US" sz="4000" dirty="0" smtClean="0"/>
              <a:t>By</a:t>
            </a:r>
          </a:p>
          <a:p>
            <a:pPr algn="just"/>
            <a:r>
              <a:rPr lang="en-US" sz="4000" dirty="0" smtClean="0"/>
              <a:t>     </a:t>
            </a:r>
            <a:r>
              <a:rPr lang="en-US" sz="4000" dirty="0" err="1" smtClean="0"/>
              <a:t>Muazu</a:t>
            </a:r>
            <a:r>
              <a:rPr lang="en-US" sz="4000" dirty="0" smtClean="0"/>
              <a:t> Hassan </a:t>
            </a:r>
            <a:r>
              <a:rPr lang="en-US" sz="4000" dirty="0" err="1" smtClean="0"/>
              <a:t>Muazu</a:t>
            </a:r>
            <a:endParaRPr lang="en-US" sz="4000" dirty="0" smtClean="0"/>
          </a:p>
          <a:p>
            <a:pPr algn="just"/>
            <a:r>
              <a:rPr lang="en-US" sz="4000" dirty="0" smtClean="0"/>
              <a:t>          C.A.E.R.T</a:t>
            </a:r>
            <a:r>
              <a:rPr lang="en-US" sz="4000" dirty="0" smtClean="0"/>
              <a:t>., BUK</a:t>
            </a:r>
            <a:endParaRPr lang="en-US" sz="4000"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CULTURAL ISSUES AT WORK IN THE ENTREPRENEURIAL PROCESS </a:t>
            </a:r>
            <a:endParaRPr lang="en-US" dirty="0"/>
          </a:p>
        </p:txBody>
      </p:sp>
      <p:sp>
        <p:nvSpPr>
          <p:cNvPr id="3" name="Content Placeholder 2"/>
          <p:cNvSpPr>
            <a:spLocks noGrp="1"/>
          </p:cNvSpPr>
          <p:nvPr>
            <p:ph sz="quarter" idx="1"/>
          </p:nvPr>
        </p:nvSpPr>
        <p:spPr/>
        <p:txBody>
          <a:bodyPr>
            <a:normAutofit fontScale="92500" lnSpcReduction="10000"/>
          </a:bodyPr>
          <a:lstStyle/>
          <a:p>
            <a:endParaRPr lang="en-US" dirty="0" smtClean="0"/>
          </a:p>
          <a:p>
            <a:r>
              <a:rPr lang="en-US" b="1" dirty="0" smtClean="0"/>
              <a:t>Personality: Some Individuals have a high inclination to create a venture and succeed than others. </a:t>
            </a:r>
          </a:p>
          <a:p>
            <a:endParaRPr lang="en-US" dirty="0" smtClean="0"/>
          </a:p>
          <a:p>
            <a:r>
              <a:rPr lang="en-US" b="1" dirty="0" smtClean="0"/>
              <a:t>Background/Family </a:t>
            </a:r>
          </a:p>
          <a:p>
            <a:endParaRPr lang="en-US" dirty="0" smtClean="0"/>
          </a:p>
          <a:p>
            <a:r>
              <a:rPr lang="en-US" b="1" dirty="0" smtClean="0"/>
              <a:t>Gender: This involves the attitudes and perception of people on the fact of being a male or female in the society and how this influences their social interactions.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r>
              <a:rPr lang="en-US" b="1" dirty="0" smtClean="0"/>
              <a:t>Traditional Beliefs </a:t>
            </a:r>
          </a:p>
          <a:p>
            <a:endParaRPr lang="en-US" dirty="0" smtClean="0"/>
          </a:p>
          <a:p>
            <a:r>
              <a:rPr lang="en-US" b="1" dirty="0" smtClean="0"/>
              <a:t>Religious/Ethnic Sentiment</a:t>
            </a:r>
          </a:p>
          <a:p>
            <a:endParaRPr lang="en-US" dirty="0" smtClean="0"/>
          </a:p>
          <a:p>
            <a:r>
              <a:rPr lang="en-US" b="1" dirty="0" smtClean="0"/>
              <a:t>Education </a:t>
            </a:r>
          </a:p>
          <a:p>
            <a:endParaRPr lang="en-US" dirty="0" smtClean="0"/>
          </a:p>
          <a:p>
            <a:r>
              <a:rPr lang="en-US" b="1" dirty="0" smtClean="0"/>
              <a:t>Language </a:t>
            </a:r>
          </a:p>
          <a:p>
            <a:endParaRPr lang="en-US" dirty="0" smtClean="0"/>
          </a:p>
          <a:p>
            <a:r>
              <a:rPr lang="en-US" b="1" dirty="0" smtClean="0"/>
              <a:t>Uncertainty Avoidance </a:t>
            </a:r>
          </a:p>
          <a:p>
            <a:endParaRPr lang="en-US" b="1"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actual process of Business Development involves the following </a:t>
            </a:r>
            <a:endParaRPr lang="en-US" dirty="0"/>
          </a:p>
        </p:txBody>
      </p:sp>
      <p:sp>
        <p:nvSpPr>
          <p:cNvPr id="3" name="Content Placeholder 2"/>
          <p:cNvSpPr>
            <a:spLocks noGrp="1"/>
          </p:cNvSpPr>
          <p:nvPr>
            <p:ph sz="quarter" idx="1"/>
          </p:nvPr>
        </p:nvSpPr>
        <p:spPr/>
        <p:txBody>
          <a:bodyPr>
            <a:normAutofit fontScale="77500" lnSpcReduction="20000"/>
          </a:bodyPr>
          <a:lstStyle/>
          <a:p>
            <a:endParaRPr lang="en-US" dirty="0" smtClean="0"/>
          </a:p>
          <a:p>
            <a:r>
              <a:rPr lang="en-US" b="1" dirty="0" smtClean="0"/>
              <a:t>Validate Your Perfect Market </a:t>
            </a:r>
          </a:p>
          <a:p>
            <a:endParaRPr lang="en-US" dirty="0" smtClean="0"/>
          </a:p>
          <a:p>
            <a:r>
              <a:rPr lang="en-US" b="1" dirty="0" smtClean="0"/>
              <a:t>Create a Financial Success Strategy </a:t>
            </a:r>
          </a:p>
          <a:p>
            <a:endParaRPr lang="en-US" dirty="0" smtClean="0"/>
          </a:p>
          <a:p>
            <a:r>
              <a:rPr lang="en-US" b="1" dirty="0" smtClean="0"/>
              <a:t>Step-by-Step Action Plan </a:t>
            </a:r>
          </a:p>
          <a:p>
            <a:endParaRPr lang="en-US" dirty="0" smtClean="0"/>
          </a:p>
          <a:p>
            <a:r>
              <a:rPr lang="en-US" b="1" dirty="0" smtClean="0"/>
              <a:t>Clarity, Motivation &amp; Purpose </a:t>
            </a:r>
          </a:p>
          <a:p>
            <a:endParaRPr lang="en-US" dirty="0" smtClean="0"/>
          </a:p>
          <a:p>
            <a:r>
              <a:rPr lang="en-US" b="1" dirty="0" smtClean="0"/>
              <a:t>Grow &amp; Succeed </a:t>
            </a:r>
          </a:p>
          <a:p>
            <a:endParaRPr lang="en-US" dirty="0" smtClean="0"/>
          </a:p>
          <a:p>
            <a:r>
              <a:rPr lang="en-US" b="1" dirty="0" smtClean="0"/>
              <a:t>Access a Network of Successful Entrepreneurs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SWOT Analysis </a:t>
            </a:r>
            <a:endParaRPr lang="en-US" dirty="0"/>
          </a:p>
        </p:txBody>
      </p:sp>
      <p:sp>
        <p:nvSpPr>
          <p:cNvPr id="3" name="Content Placeholder 2"/>
          <p:cNvSpPr>
            <a:spLocks noGrp="1"/>
          </p:cNvSpPr>
          <p:nvPr>
            <p:ph sz="quarter" idx="1"/>
          </p:nvPr>
        </p:nvSpPr>
        <p:spPr/>
        <p:txBody>
          <a:bodyPr/>
          <a:lstStyle/>
          <a:p>
            <a:r>
              <a:rPr lang="en-US" dirty="0" smtClean="0"/>
              <a:t>SWOT analysis is the analysis of the business and the environment in which it is operating in terms of available strengths, weakness, opportunities and threats. </a:t>
            </a:r>
          </a:p>
          <a:p>
            <a:r>
              <a:rPr lang="en-US" dirty="0" smtClean="0"/>
              <a:t>In the analysis, an entrepreneur has to identify the key success factors of the business and the factors which will influence business profitability, continuity and growth.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smtClean="0"/>
              <a:t>The SWOT analysis is a method of identifying: </a:t>
            </a:r>
          </a:p>
          <a:p>
            <a:endParaRPr lang="en-US" dirty="0" smtClean="0"/>
          </a:p>
          <a:p>
            <a:pPr>
              <a:buNone/>
            </a:pPr>
            <a:r>
              <a:rPr lang="en-US" dirty="0" smtClean="0"/>
              <a:t>• Strengths:  e.g. technical skills, financial ability etc. </a:t>
            </a:r>
          </a:p>
          <a:p>
            <a:pPr>
              <a:buNone/>
            </a:pPr>
            <a:r>
              <a:rPr lang="en-US" dirty="0" smtClean="0"/>
              <a:t>• Weaknesses: e.g. lack of marketing skills; 	</a:t>
            </a:r>
          </a:p>
          <a:p>
            <a:pPr>
              <a:buNone/>
            </a:pPr>
            <a:r>
              <a:rPr lang="en-US" dirty="0" smtClean="0"/>
              <a:t>• Opportunities: 	e.g. product demand, availability of equipment and raw materials etc. 	</a:t>
            </a:r>
          </a:p>
          <a:p>
            <a:pPr>
              <a:buNone/>
            </a:pPr>
            <a:r>
              <a:rPr lang="en-US" dirty="0" smtClean="0"/>
              <a:t>• Threats:	e.g. competitors, fire, drought etc.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ENVIRONMENTAL BARRIERS TO ENTREPRENEURSHIP </a:t>
            </a:r>
            <a:endParaRPr lang="en-US" dirty="0"/>
          </a:p>
        </p:txBody>
      </p:sp>
      <p:sp>
        <p:nvSpPr>
          <p:cNvPr id="3" name="Content Placeholder 2"/>
          <p:cNvSpPr>
            <a:spLocks noGrp="1"/>
          </p:cNvSpPr>
          <p:nvPr>
            <p:ph sz="quarter" idx="1"/>
          </p:nvPr>
        </p:nvSpPr>
        <p:spPr/>
        <p:txBody>
          <a:bodyPr>
            <a:normAutofit lnSpcReduction="10000"/>
          </a:bodyPr>
          <a:lstStyle/>
          <a:p>
            <a:endParaRPr lang="en-US" dirty="0" smtClean="0"/>
          </a:p>
          <a:p>
            <a:r>
              <a:rPr lang="en-US" dirty="0" smtClean="0"/>
              <a:t>Fear of failure  </a:t>
            </a:r>
          </a:p>
          <a:p>
            <a:r>
              <a:rPr lang="en-US" dirty="0" smtClean="0"/>
              <a:t>Fear of looking stupid since the desired actions run counter to generally accepted norms</a:t>
            </a:r>
          </a:p>
          <a:p>
            <a:r>
              <a:rPr lang="en-US" dirty="0" smtClean="0"/>
              <a:t>Fear of disappointing themselves and the people they love because of the expectations of these people; and </a:t>
            </a:r>
          </a:p>
          <a:p>
            <a:r>
              <a:rPr lang="en-US" dirty="0" smtClean="0"/>
              <a:t>Fear of not having the skills and talents to carry through their ideas because some important ‘nay-</a:t>
            </a:r>
            <a:r>
              <a:rPr lang="en-US" dirty="0" err="1" smtClean="0"/>
              <a:t>sayers’</a:t>
            </a:r>
            <a:r>
              <a:rPr lang="en-US" dirty="0" smtClean="0"/>
              <a:t> have put such thoughts in their mind. </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If you want to break free from where you are now and move to the next level in life, the first thing you must deal with is the fear of what people think. Be bold, follow your heart and do not give in to other people’s pressure.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Nigerian Entrepreneurial </a:t>
            </a:r>
            <a:r>
              <a:rPr lang="en-US" dirty="0" err="1" smtClean="0"/>
              <a:t>Enviroment</a:t>
            </a:r>
            <a:endParaRPr lang="en-US" dirty="0"/>
          </a:p>
        </p:txBody>
      </p:sp>
      <p:sp>
        <p:nvSpPr>
          <p:cNvPr id="3" name="Content Placeholder 2"/>
          <p:cNvSpPr>
            <a:spLocks noGrp="1"/>
          </p:cNvSpPr>
          <p:nvPr>
            <p:ph sz="quarter" idx="1"/>
          </p:nvPr>
        </p:nvSpPr>
        <p:spPr/>
        <p:txBody>
          <a:bodyPr/>
          <a:lstStyle/>
          <a:p>
            <a:r>
              <a:rPr lang="en-US" dirty="0" smtClean="0"/>
              <a:t>In general, business environment refers to the influences and pressures exerted by external factors on the business. </a:t>
            </a:r>
          </a:p>
          <a:p>
            <a:r>
              <a:rPr lang="en-US" dirty="0" smtClean="0"/>
              <a:t>The business environment includes all the external factors that provide opportunities and threats to entrepreneurs and corporate bodies.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a:bodyPr>
          <a:lstStyle/>
          <a:p>
            <a:r>
              <a:rPr lang="en-US" sz="3500" dirty="0" smtClean="0"/>
              <a:t>Broadly speaking, the environmental factors are political, economic, social, technology, ecology and legal factors otherwise called </a:t>
            </a:r>
            <a:r>
              <a:rPr lang="en-US" sz="3500" b="1" dirty="0" smtClean="0"/>
              <a:t>PESTEL by Koon (Koon 2011). </a:t>
            </a:r>
          </a:p>
          <a:p>
            <a:pPr>
              <a:buNone/>
            </a:pPr>
            <a:endParaRPr lang="en-US"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Political factors </a:t>
            </a:r>
            <a:br>
              <a:rPr lang="en-US" b="1" dirty="0" smtClean="0"/>
            </a:br>
            <a:endParaRPr lang="en-US" dirty="0"/>
          </a:p>
        </p:txBody>
      </p:sp>
      <p:sp>
        <p:nvSpPr>
          <p:cNvPr id="3" name="Content Placeholder 2"/>
          <p:cNvSpPr>
            <a:spLocks noGrp="1"/>
          </p:cNvSpPr>
          <p:nvPr>
            <p:ph sz="quarter" idx="1"/>
          </p:nvPr>
        </p:nvSpPr>
        <p:spPr/>
        <p:txBody>
          <a:bodyPr/>
          <a:lstStyle/>
          <a:p>
            <a:pPr>
              <a:buNone/>
            </a:pPr>
            <a:r>
              <a:rPr lang="en-US" dirty="0" smtClean="0"/>
              <a:t> Taxation Policy (Tax rates and administration) </a:t>
            </a:r>
          </a:p>
          <a:p>
            <a:pPr>
              <a:buNone/>
            </a:pPr>
            <a:r>
              <a:rPr lang="en-US" dirty="0" smtClean="0"/>
              <a:t> Trade regulations </a:t>
            </a:r>
          </a:p>
          <a:p>
            <a:pPr>
              <a:buNone/>
            </a:pPr>
            <a:r>
              <a:rPr lang="en-US" dirty="0" smtClean="0"/>
              <a:t> Political stability </a:t>
            </a:r>
          </a:p>
          <a:p>
            <a:pPr>
              <a:buNone/>
            </a:pPr>
            <a:r>
              <a:rPr lang="en-US" dirty="0" smtClean="0"/>
              <a:t> Security of Life and Property </a:t>
            </a:r>
          </a:p>
          <a:p>
            <a:pPr>
              <a:buNone/>
            </a:pPr>
            <a:r>
              <a:rPr lang="en-US" dirty="0" smtClean="0"/>
              <a:t> Corruption index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Economical factors </a:t>
            </a:r>
            <a:br>
              <a:rPr lang="en-US" b="1" dirty="0" smtClean="0"/>
            </a:br>
            <a:endParaRPr lang="en-US" dirty="0"/>
          </a:p>
        </p:txBody>
      </p:sp>
      <p:sp>
        <p:nvSpPr>
          <p:cNvPr id="3" name="Content Placeholder 2"/>
          <p:cNvSpPr>
            <a:spLocks noGrp="1"/>
          </p:cNvSpPr>
          <p:nvPr>
            <p:ph sz="quarter" idx="1"/>
          </p:nvPr>
        </p:nvSpPr>
        <p:spPr/>
        <p:txBody>
          <a:bodyPr>
            <a:normAutofit/>
          </a:bodyPr>
          <a:lstStyle/>
          <a:p>
            <a:pPr>
              <a:buNone/>
            </a:pPr>
            <a:r>
              <a:rPr lang="en-US" dirty="0" smtClean="0"/>
              <a:t> Inflation rate </a:t>
            </a:r>
          </a:p>
          <a:p>
            <a:pPr>
              <a:buNone/>
            </a:pPr>
            <a:r>
              <a:rPr lang="en-US" dirty="0" smtClean="0"/>
              <a:t> Growth in spending power </a:t>
            </a:r>
          </a:p>
          <a:p>
            <a:pPr>
              <a:buNone/>
            </a:pPr>
            <a:r>
              <a:rPr lang="en-US" dirty="0" smtClean="0"/>
              <a:t> Rate of people in a pensionable age </a:t>
            </a:r>
          </a:p>
          <a:p>
            <a:pPr>
              <a:buNone/>
            </a:pPr>
            <a:r>
              <a:rPr lang="en-US" dirty="0" smtClean="0"/>
              <a:t> Recession or Boom </a:t>
            </a:r>
          </a:p>
          <a:p>
            <a:pPr>
              <a:buNone/>
            </a:pPr>
            <a:r>
              <a:rPr lang="en-US" dirty="0" smtClean="0"/>
              <a:t> Access to Finance and cost of finance </a:t>
            </a:r>
          </a:p>
          <a:p>
            <a:pPr>
              <a:buNone/>
            </a:pPr>
            <a:r>
              <a:rPr lang="en-US" dirty="0" smtClean="0"/>
              <a:t> Production factor costs </a:t>
            </a:r>
          </a:p>
          <a:p>
            <a:pPr>
              <a:buNone/>
            </a:pPr>
            <a:r>
              <a:rPr lang="en-US" dirty="0" smtClean="0"/>
              <a:t> Per Capital Income </a:t>
            </a:r>
          </a:p>
          <a:p>
            <a:pPr>
              <a:buNone/>
            </a:pPr>
            <a:r>
              <a:rPr lang="en-US" dirty="0" smtClean="0"/>
              <a:t> Monetary/fiscal policies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5300" b="1" dirty="0" smtClean="0"/>
              <a:t>Socio-cultural</a:t>
            </a:r>
            <a:r>
              <a:rPr lang="en-US" b="1" dirty="0" smtClean="0"/>
              <a:t> </a:t>
            </a:r>
            <a:br>
              <a:rPr lang="en-US" b="1" dirty="0" smtClean="0"/>
            </a:br>
            <a:endParaRPr lang="en-US" dirty="0"/>
          </a:p>
        </p:txBody>
      </p:sp>
      <p:sp>
        <p:nvSpPr>
          <p:cNvPr id="3" name="Content Placeholder 2"/>
          <p:cNvSpPr>
            <a:spLocks noGrp="1"/>
          </p:cNvSpPr>
          <p:nvPr>
            <p:ph sz="quarter" idx="1"/>
          </p:nvPr>
        </p:nvSpPr>
        <p:spPr/>
        <p:txBody>
          <a:bodyPr/>
          <a:lstStyle/>
          <a:p>
            <a:pPr>
              <a:buNone/>
            </a:pPr>
            <a:r>
              <a:rPr lang="en-US" dirty="0" smtClean="0"/>
              <a:t> Age distribution. </a:t>
            </a:r>
          </a:p>
          <a:p>
            <a:pPr>
              <a:buNone/>
            </a:pPr>
            <a:r>
              <a:rPr lang="en-US" dirty="0" smtClean="0"/>
              <a:t> Education levels. </a:t>
            </a:r>
          </a:p>
          <a:p>
            <a:pPr>
              <a:buNone/>
            </a:pPr>
            <a:r>
              <a:rPr lang="en-US" dirty="0" smtClean="0"/>
              <a:t> Income level. </a:t>
            </a:r>
          </a:p>
          <a:p>
            <a:pPr>
              <a:buNone/>
            </a:pPr>
            <a:r>
              <a:rPr lang="en-US" dirty="0" smtClean="0"/>
              <a:t> Diet &amp; nutrition. </a:t>
            </a:r>
          </a:p>
          <a:p>
            <a:pPr>
              <a:buNone/>
            </a:pPr>
            <a:r>
              <a:rPr lang="en-US" dirty="0" smtClean="0"/>
              <a:t> Local custom </a:t>
            </a:r>
          </a:p>
          <a:p>
            <a:pPr>
              <a:buNone/>
            </a:pPr>
            <a:r>
              <a:rPr lang="en-US" dirty="0" smtClean="0"/>
              <a:t> Religion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838200"/>
          </a:xfrm>
        </p:spPr>
        <p:txBody>
          <a:bodyPr>
            <a:normAutofit fontScale="90000"/>
          </a:bodyPr>
          <a:lstStyle/>
          <a:p>
            <a:r>
              <a:rPr lang="en-US" b="1" dirty="0" smtClean="0"/>
              <a:t/>
            </a:r>
            <a:br>
              <a:rPr lang="en-US" b="1" dirty="0" smtClean="0"/>
            </a:br>
            <a:r>
              <a:rPr lang="en-US" b="1" dirty="0" smtClean="0"/>
              <a:t>Technological factors </a:t>
            </a:r>
            <a:br>
              <a:rPr lang="en-US" b="1" dirty="0" smtClean="0"/>
            </a:br>
            <a:endParaRPr lang="en-US" dirty="0"/>
          </a:p>
        </p:txBody>
      </p:sp>
      <p:sp>
        <p:nvSpPr>
          <p:cNvPr id="3" name="Content Placeholder 2"/>
          <p:cNvSpPr>
            <a:spLocks noGrp="1"/>
          </p:cNvSpPr>
          <p:nvPr>
            <p:ph sz="quarter" idx="1"/>
          </p:nvPr>
        </p:nvSpPr>
        <p:spPr/>
        <p:txBody>
          <a:bodyPr/>
          <a:lstStyle/>
          <a:p>
            <a:pPr>
              <a:buNone/>
            </a:pPr>
            <a:r>
              <a:rPr lang="en-US" dirty="0" smtClean="0"/>
              <a:t> Technological changes </a:t>
            </a:r>
          </a:p>
          <a:p>
            <a:pPr>
              <a:buNone/>
            </a:pPr>
            <a:r>
              <a:rPr lang="en-US" dirty="0" smtClean="0"/>
              <a:t> New or improved distribution channels </a:t>
            </a:r>
          </a:p>
          <a:p>
            <a:pPr>
              <a:buNone/>
            </a:pPr>
            <a:r>
              <a:rPr lang="en-US" dirty="0" smtClean="0"/>
              <a:t> Improved communication and infrastructure </a:t>
            </a:r>
          </a:p>
          <a:p>
            <a:pPr>
              <a:buNone/>
            </a:pPr>
            <a:r>
              <a:rPr lang="en-US" dirty="0" smtClean="0"/>
              <a:t> Knowledge Transfer and </a:t>
            </a:r>
          </a:p>
          <a:p>
            <a:pPr>
              <a:buNone/>
            </a:pPr>
            <a:r>
              <a:rPr lang="en-US" dirty="0" smtClean="0"/>
              <a:t> Technology Absorption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Environmental/Ecological factors </a:t>
            </a:r>
            <a:br>
              <a:rPr lang="en-US" b="1" dirty="0" smtClean="0"/>
            </a:br>
            <a:endParaRPr lang="en-US" dirty="0"/>
          </a:p>
        </p:txBody>
      </p:sp>
      <p:sp>
        <p:nvSpPr>
          <p:cNvPr id="3" name="Content Placeholder 2"/>
          <p:cNvSpPr>
            <a:spLocks noGrp="1"/>
          </p:cNvSpPr>
          <p:nvPr>
            <p:ph sz="quarter" idx="1"/>
          </p:nvPr>
        </p:nvSpPr>
        <p:spPr/>
        <p:txBody>
          <a:bodyPr/>
          <a:lstStyle/>
          <a:p>
            <a:pPr>
              <a:buNone/>
            </a:pPr>
            <a:r>
              <a:rPr lang="en-US" dirty="0" smtClean="0"/>
              <a:t>Laws and local regulations on </a:t>
            </a:r>
          </a:p>
          <a:p>
            <a:pPr>
              <a:buNone/>
            </a:pPr>
            <a:r>
              <a:rPr lang="en-US" dirty="0" smtClean="0"/>
              <a:t>a. Waste disposal </a:t>
            </a:r>
          </a:p>
          <a:p>
            <a:pPr>
              <a:buNone/>
            </a:pPr>
            <a:r>
              <a:rPr lang="en-US" dirty="0" smtClean="0"/>
              <a:t>b. Energy consumption </a:t>
            </a:r>
          </a:p>
          <a:p>
            <a:pPr>
              <a:buNone/>
            </a:pPr>
            <a:r>
              <a:rPr lang="en-US" dirty="0" smtClean="0"/>
              <a:t>c. Pollution monitoring etc.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Legal factors </a:t>
            </a:r>
            <a:br>
              <a:rPr lang="en-US" b="1" dirty="0" smtClean="0"/>
            </a:br>
            <a:endParaRPr lang="en-US" dirty="0"/>
          </a:p>
        </p:txBody>
      </p:sp>
      <p:sp>
        <p:nvSpPr>
          <p:cNvPr id="3" name="Content Placeholder 2"/>
          <p:cNvSpPr>
            <a:spLocks noGrp="1"/>
          </p:cNvSpPr>
          <p:nvPr>
            <p:ph sz="quarter" idx="1"/>
          </p:nvPr>
        </p:nvSpPr>
        <p:spPr/>
        <p:txBody>
          <a:bodyPr/>
          <a:lstStyle/>
          <a:p>
            <a:pPr>
              <a:buNone/>
            </a:pPr>
            <a:r>
              <a:rPr lang="en-US" dirty="0" smtClean="0"/>
              <a:t> Legal System </a:t>
            </a:r>
          </a:p>
          <a:p>
            <a:pPr>
              <a:buNone/>
            </a:pPr>
            <a:r>
              <a:rPr lang="en-US" dirty="0" smtClean="0"/>
              <a:t> Registration of business and business </a:t>
            </a:r>
            <a:r>
              <a:rPr lang="en-US" dirty="0" smtClean="0"/>
              <a:t>premises </a:t>
            </a:r>
            <a:endParaRPr lang="en-US" dirty="0" smtClean="0"/>
          </a:p>
          <a:p>
            <a:pPr>
              <a:buNone/>
            </a:pPr>
            <a:r>
              <a:rPr lang="en-US" dirty="0" smtClean="0"/>
              <a:t> Licenses and Permits </a:t>
            </a:r>
          </a:p>
          <a:p>
            <a:pPr>
              <a:buNone/>
            </a:pPr>
            <a:r>
              <a:rPr lang="en-US" dirty="0" smtClean="0"/>
              <a:t> Product safety Standards </a:t>
            </a:r>
          </a:p>
          <a:p>
            <a:pPr>
              <a:buNone/>
            </a:pPr>
            <a:r>
              <a:rPr lang="en-US" dirty="0" smtClean="0"/>
              <a:t> Advertising regulations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76</TotalTime>
  <Words>538</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Nigerian Entrepreneurial Environment</vt:lpstr>
      <vt:lpstr>Nigerian Entrepreneurial Enviroment</vt:lpstr>
      <vt:lpstr>Cont…..</vt:lpstr>
      <vt:lpstr> Political factors  </vt:lpstr>
      <vt:lpstr> Economical factors  </vt:lpstr>
      <vt:lpstr> Socio-cultural  </vt:lpstr>
      <vt:lpstr> Technological factors  </vt:lpstr>
      <vt:lpstr> Environmental/Ecological factors  </vt:lpstr>
      <vt:lpstr> Legal factors  </vt:lpstr>
      <vt:lpstr>CULTURAL ISSUES AT WORK IN THE ENTREPRENEURIAL PROCESS </vt:lpstr>
      <vt:lpstr>Cont….</vt:lpstr>
      <vt:lpstr>The actual process of Business Development involves the following </vt:lpstr>
      <vt:lpstr>SWOT Analysis </vt:lpstr>
      <vt:lpstr>Slide 14</vt:lpstr>
      <vt:lpstr>ENVIRONMENTAL BARRIERS TO ENTREPRENEURSHIP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24</cp:revision>
  <dcterms:created xsi:type="dcterms:W3CDTF">2006-08-16T00:00:00Z</dcterms:created>
  <dcterms:modified xsi:type="dcterms:W3CDTF">2015-05-25T10:41:38Z</dcterms:modified>
</cp:coreProperties>
</file>